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72" r:id="rId1"/>
  </p:sldMasterIdLst>
  <p:notesMasterIdLst>
    <p:notesMasterId r:id="rId15"/>
  </p:notesMasterIdLst>
  <p:sldIdLst>
    <p:sldId id="275" r:id="rId2"/>
    <p:sldId id="276" r:id="rId3"/>
    <p:sldId id="517" r:id="rId4"/>
    <p:sldId id="257" r:id="rId5"/>
    <p:sldId id="287" r:id="rId6"/>
    <p:sldId id="286" r:id="rId7"/>
    <p:sldId id="345" r:id="rId8"/>
    <p:sldId id="513" r:id="rId9"/>
    <p:sldId id="272" r:id="rId10"/>
    <p:sldId id="518" r:id="rId11"/>
    <p:sldId id="519" r:id="rId12"/>
    <p:sldId id="268" r:id="rId13"/>
    <p:sldId id="294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vyagincev GO" initials="Z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9900"/>
    <a:srgbClr val="E1FDD3"/>
    <a:srgbClr val="FFCC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74" autoAdjust="0"/>
    <p:restoredTop sz="87071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3132"/>
        <p:guide orient="horz" pos="3127"/>
        <p:guide pos="2145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8931C01E-FEB7-45FB-8524-6271FDA9FC0D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70DE249A-02B0-4C04-AEC1-E84C21FEE3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86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90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14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707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94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89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623B-2747-4A1A-A340-A281D618768B}" type="datetime1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515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0B9-C7C7-4FF8-96C7-C8E4C7636C83}" type="datetime1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470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8F1-007F-4620-8FB0-F187C5FF286B}" type="datetime1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9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3A1B-EECF-4B2A-8369-5E55644D7192}" type="datetime1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21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1D38-5979-4200-BBE3-6F6C94B5987D}" type="datetime1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56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D2FA-D41E-429E-A85A-668F5C73A6A8}" type="datetime1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46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3DE0-1F58-4154-B786-86A9DCE61689}" type="datetime1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36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33C-36FE-46DA-B8F1-2D1347780845}" type="datetime1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779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7EC-80CA-4525-A4A3-EC014197E1B0}" type="datetime1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75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2E-AC34-43DC-BEC8-E8B5A68ED6E3}" type="datetime1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191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A24F-02A9-489E-A3D7-E301E3BB6148}" type="datetime1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12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5E61-C7A5-4BD1-BC77-E36FC3E32641}" type="datetime1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21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3492" y="1164657"/>
            <a:ext cx="78822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Министерство внутренних дел Российской Федерации</a:t>
            </a:r>
            <a:endParaRPr lang="ru-RU" sz="17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4226" y="2780928"/>
            <a:ext cx="7200800" cy="156966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способы совершения преступниками мошеннических действий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использованием 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IT-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технологий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рекомендации по их недопущению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6010" y="5949280"/>
            <a:ext cx="159723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Москва – 2022</a:t>
            </a:r>
            <a:endParaRPr lang="ru-RU" sz="17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https://images.vector-images.com/104/e1556_MV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2363" y="188640"/>
            <a:ext cx="1644526" cy="8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870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3276" y="188640"/>
            <a:ext cx="7838883" cy="86409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МОШЕННИЧЕСТВА,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СВЯЗАННЫЕ С ПРОВЕДЕНИЕМ ЧАСТИЧНОЙ МОБИЛИЗАЦИИ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СПЕЦИАЛЬНОЙ ВОЕННОЙ ОПЕРАЦИИ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4226" y="6313820"/>
            <a:ext cx="2133600" cy="365125"/>
          </a:xfrm>
        </p:spPr>
        <p:txBody>
          <a:bodyPr/>
          <a:lstStyle/>
          <a:p>
            <a:fld id="{D67B9B76-3D9B-4047-A7BB-4A20F96EF1B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759036"/>
            <a:ext cx="8034258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 настоящее время злоумышленники хорошо ориентируются в политической ситуации в стране, изобретая все новые предлоги для вымогательства денежных средств у граждан. Например, участились мошеннические действия, связанные с проведением частичной мобилизации, путем осуществления злоумышленниками звонков: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лиц, так называемых, известных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медийных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предложением на платной основе услуг по обжалованию действий, связанных с нарушениями в ходе частной мобилизации;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сотрудников правоохранительных органов с угрозами лицам мужского пола уголовной ответственностью за уклонение от частичной мобилизации, одновременно предлагая за денежное вознаграждение «освобождение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призыва»;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 предоставлении услуг по переводу из «первой очереди призыва» в «третью очередь призыва», оформлении отсрочки от призыва с использованием поддельных документов (справки о болезни, дипломы IT-специалиста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т.д.), оказание помощи в трудоустройстве по специальности, не подпадающей под частичную мобилизацию;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сотрудников правоохранительных органов с угрозами уголовной ответственностью за перевод денег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Украину и спонсирование террористических организаций;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участников волонтерских организаций о сборе денежных средств, якобы, для участников специальной военной операции и беженцев или «перевода» денежных средств в фонд «Вернись живым»;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 «оказании помощи» в переезде граждан из Украины на территорию Российской Федерации за денежное вознаграждение.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71C8C3CB-E0CD-4D91-B116-632D6092B6FA}"/>
              </a:ext>
            </a:extLst>
          </p:cNvPr>
          <p:cNvGrpSpPr/>
          <p:nvPr/>
        </p:nvGrpSpPr>
        <p:grpSpPr>
          <a:xfrm>
            <a:off x="683568" y="4797152"/>
            <a:ext cx="4248472" cy="1996331"/>
            <a:chOff x="368121" y="4160844"/>
            <a:chExt cx="4248472" cy="246221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59607476-93E9-4B2B-A312-09625E8662E9}"/>
                </a:ext>
              </a:extLst>
            </p:cNvPr>
            <p:cNvSpPr/>
            <p:nvPr/>
          </p:nvSpPr>
          <p:spPr>
            <a:xfrm>
              <a:off x="368121" y="4160844"/>
              <a:ext cx="4248472" cy="2462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527A44C1-6888-4FD6-AC53-613AAC1DE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5985" b="89776" l="1750" r="99833">
                          <a14:foregroundMark x1="1833" y1="58354" x2="32417" y2="50499"/>
                          <a14:foregroundMark x1="2750" y1="67332" x2="14750" y2="71072"/>
                          <a14:foregroundMark x1="14750" y1="71072" x2="19750" y2="76309"/>
                          <a14:foregroundMark x1="19750" y1="76309" x2="22083" y2="84539"/>
                          <a14:foregroundMark x1="22083" y1="84539" x2="26500" y2="89027"/>
                          <a14:foregroundMark x1="26500" y1="89027" x2="27833" y2="89401"/>
                          <a14:foregroundMark x1="25167" y1="79177" x2="29167" y2="81172"/>
                          <a14:foregroundMark x1="27417" y1="77182" x2="29417" y2="79551"/>
                          <a14:foregroundMark x1="31167" y1="75810" x2="37250" y2="75810"/>
                          <a14:foregroundMark x1="37250" y1="75810" x2="36417" y2="75810"/>
                          <a14:foregroundMark x1="73083" y1="13965" x2="89333" y2="6733"/>
                          <a14:foregroundMark x1="89333" y1="6733" x2="95333" y2="5985"/>
                          <a14:foregroundMark x1="95333" y1="5985" x2="99833" y2="59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" y="4354907"/>
              <a:ext cx="4042792" cy="2098429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3E8BF66-2943-47DA-8043-0652B94EF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113" b="89901" l="9934" r="89901">
                        <a14:foregroundMark x1="23179" y1="8609" x2="49834" y2="9603"/>
                        <a14:foregroundMark x1="49834" y1="9603" x2="75000" y2="8113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0090" y="4667755"/>
            <a:ext cx="2538100" cy="22748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2199BB-D6AB-412A-9E03-422D41E2D331}"/>
              </a:ext>
            </a:extLst>
          </p:cNvPr>
          <p:cNvSpPr txBox="1"/>
          <p:nvPr/>
        </p:nvSpPr>
        <p:spPr>
          <a:xfrm rot="20452209">
            <a:off x="5129191" y="5290277"/>
            <a:ext cx="3159899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ГОДЕН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173251"/>
            <a:ext cx="80342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В соответствии с законодательством Российской Федерации гражданин, воспользовавшийся указанными «услугами», подлежит привлечению к уголовной ответственности наравне с тем, кто данную «услугу» оказал.  </a:t>
            </a:r>
          </a:p>
        </p:txBody>
      </p:sp>
    </p:spTree>
    <p:extLst>
      <p:ext uri="{BB962C8B-B14F-4D97-AF65-F5344CB8AC3E}">
        <p14:creationId xmlns:p14="http://schemas.microsoft.com/office/powerpoint/2010/main" xmlns="" val="96384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932549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МОШЕННИЧЕСТВО С БАНКОВСКИМИ КАРТАМИ</a:t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836712"/>
            <a:ext cx="38884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Вам приходит сообщение о том, что Ваша банковская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кар­та заблокирована. Предлагается бесплатно позвонить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определённый номер для получения подробной информации. Когда Вы это делаете, Вас просят сообщить номер карты,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-код или ПИН-код для                    её перерегистрации.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Для того, чтобы ограбить Вас, злоумышленникам нужны лишь реквизиты Вашей карты. Получив их, мошенники незамедлительно снимут деньги с Вашего счёта!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3827139"/>
            <a:ext cx="79209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Необходимо помнить, что ни одна организация, включая банк, не вправе требовать Ваши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-код (трёхзначный код) или ПИН-код. Для того, чтобы проверить поступившую информацию о блокировке карты, следует самим позвонить в клиентскую службу поддержки банка (её телефон указан на оборотной стороне карты). Скорее всего, специалисты ответят, что Ваша карта продолжает обслуживаться банком.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085184"/>
            <a:ext cx="792097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хранить ПИН-код рядом с картой, записывать его на бумаге;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прибегать к помощи третьих лиц при проведении операций с банков­ской картой в банкоматах;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позволять посторонним лицам использовать Вашу пла­стиковую карту.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481576"/>
            <a:ext cx="7920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ПРАВИЛА БЕЗОПАСНОСТИ ПРИ ОБРАЩЕНИИ С БАНКОВСКИМИ КАРТАМИ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4220"/>
            <a:ext cx="3410966" cy="2740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338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024336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8936" y="465018"/>
            <a:ext cx="7769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/>
              </a:rPr>
              <a:t>ФИШИНГ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936" y="908720"/>
            <a:ext cx="4410044" cy="27084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В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ид интернет-мошенничества, цель которого – получить Ваши персональные данные, получил название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12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– рыбная ловля, выуживание).</a:t>
            </a:r>
          </a:p>
          <a:p>
            <a:pPr algn="just"/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Злоумышленники рассылают электронные письма от имени банков, платёжных систем, маркетплейсов и сервисов. Пользователю предлагается зайти на интернет-ресурс – точную копию настоящего сайта организации,</a:t>
            </a:r>
            <a:r>
              <a:rPr lang="ru-RU" sz="1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которой человек склонен доверять.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Для дальнейшей возможности использовать свою пластиковую карту Вас просят указать её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-код и другие данные. Впоследствии эти данные используются для хищения денежных средств, содержащихся на Вашем счёте.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err="1">
                <a:solidFill>
                  <a:prstClr val="black"/>
                </a:solidFill>
                <a:latin typeface="Times New Roman"/>
              </a:rPr>
              <a:t>Фишинг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 используется мошенниками также на сайтах знакомств, поиска работы, консультационных услуг и т.д.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8936" y="4077072"/>
            <a:ext cx="4410043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lvl="0"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Следует помнить:</a:t>
            </a:r>
          </a:p>
          <a:p>
            <a:pPr marL="45720" lvl="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банки и платёжные системы никогда не присылают писем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звонят на телефоны граждан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просьбой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предоставлении своих данных; 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располагают достаточной информацией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своих клиентах;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могут у Вас спросить кодовое слово в том случае, если Вы им сами позвонили.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4088625"/>
            <a:ext cx="31371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Если звонят «из банка», то попросите «сотрудника» набрать Вам через пять минут. Прервав разговор с незнакомцем, позвоните  сами в свой банк по номеру, который указан на Вашей карте, и поговорите с реальной службой поддержки банка.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16034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0413" y="980728"/>
            <a:ext cx="791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Интернет называют «миром новых возможностей». Но тем, кто только пришёл в этот мир, следует вести се­бя осторожно и строго следовать правилам поведения в Сети. Как и в реальном мире, в Интернете действует множество мошенников и просто хулиганов, которые создают и распространяют вредоносные программы.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79956"/>
            <a:ext cx="570538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Вредоносные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любое программное обеспечение, которое предназначено для скрытного (несанк­ционированного) доступа к персональному компьютеру с целью хищения конфиденциальных данных, а также для нанесения ущерба, связанного с его использованием.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Все вредоносные программы нередко называют одним общим словом «вирусы». Их можно разделить на три группы: компьютерные вирусы, сетевые черви, троянские программы.</a:t>
            </a:r>
          </a:p>
        </p:txBody>
      </p:sp>
      <p:pic>
        <p:nvPicPr>
          <p:cNvPr id="10" name="Рисунок 9" descr="C:\Users\ZVYAGI~1\AppData\DRASSK~1\AppData\Local\Temp\FineReader10\media\image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3901"/>
            <a:ext cx="2063925" cy="185710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5760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ВРЕДОНОСНЫЕ ПРОГРАММЫ И ТАКТИКА БОРЬБЫ С НИМИ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08892" y="3717032"/>
            <a:ext cx="7367564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ОБЩИЕ РЕКОМЕНДАЦИИ ПО ОБЕСПЕЧЕНИЮ БЕЗОПАСНОЙ РАБОТЫ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СЕТИ ИНТЕРНЕТ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0413" y="4458869"/>
            <a:ext cx="789657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установите антивирусное программное обеспе­чение с самыми последними обновлениями анти­вирусной базы;</a:t>
            </a:r>
          </a:p>
          <a:p>
            <a:pPr marL="17145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 обновляйте: антивирусные программы либо разрешайте автоматическое обновление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запросе программы, пользовательское про­граммное обеспечение для работы в сети, такое                                       как интернет-браузер, почтовые программы;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сохраняйте без предварительной проверки антивирусной про­граммой файлы, полученные из ненадежных                        ис­точников – скачанные с неизвестных веб-сайтов, присланные по электронной почте;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возможности, не сохраняйте в системе пароли и периодически меняйте их.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93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196752"/>
            <a:ext cx="5410944" cy="2872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«…Нужна последовательная, более результативная работа по всем видам преступлений, которые представляют угрозу для нашего общества. В том числе речь идёт о новых вызовах, связанных с проникновением криминала в сферу информационных технологий и телекоммуникаций. Количество преступлений в этой сфере ежегодно растёт. В результате действий кибермошенников урон несут отечественные компании. И, что вызывает особую остроту общественной реакции, с потерями средств и накоплений, с невосполнимым моральным ущербом сталкиваются наши граждане во всё большем и большем количестве. Жертвами преступников становятся пенсионеры, многодетные семьи, люди с ограниченными возможностями по здоровью. У преступников нет ничего святого, только бы деньги урвать …».</a:t>
            </a: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Президент Российской Федерации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Владимир Путин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-poster.ru/img/cash_foto/138106/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682" y="357159"/>
            <a:ext cx="2481326" cy="3655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89969" y="4492724"/>
            <a:ext cx="2002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 на расширенном заседании коллегии МВД России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подведению итогов оперативно-служебной деятельности органов внутренних дел за 2021 год 17.02.2022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869" y="4437112"/>
            <a:ext cx="15771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67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398116"/>
            <a:ext cx="5400600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«В Российской Федерации с использованием IT-технологий                            по-прежнему совершается каждое четвертое преступление.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 за три месяца текущего года* их количество заметно сократилось – на 8,5%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                       По мнению специалистов, это свидетельствует о том, что в данном процессе были массово задействованы кол-центры, расположенные на Украине,                          и обезвреженные в ходе специальной военной операции Вооружённых Сил Российской Федерации».</a:t>
            </a:r>
          </a:p>
          <a:p>
            <a:pPr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Министр внутренних дел Российской Федерации</a:t>
            </a: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генерал полиции Российской Федерации </a:t>
            </a:r>
          </a:p>
          <a:p>
            <a:pPr algn="r">
              <a:tabLst>
                <a:tab pos="447675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Владимир Колокольцев</a:t>
            </a:r>
          </a:p>
          <a:p>
            <a:pPr algn="r"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7675" algn="l"/>
              </a:tabLst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* За период с января по март 2022 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6551" y="4653136"/>
            <a:ext cx="2193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Совещании министров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внутренних дел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общественной безопасности государств – членов ШОС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18.08.2022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67" b="68"/>
          <a:stretch/>
        </p:blipFill>
        <p:spPr>
          <a:xfrm>
            <a:off x="6228184" y="332656"/>
            <a:ext cx="2604713" cy="35276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5886" y="4613080"/>
            <a:ext cx="1368152" cy="13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23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71601" y="1484784"/>
            <a:ext cx="3600399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инженерия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термин придуман ещё в начале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2000-х годов бывшим компьютерным хакером, признанным виновным в совершении различных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компьютерных и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коммуникационных преступлений, утверждавшим, что самое уязвимое место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кибербезопасности – человек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Надо отметить, что характерной чертой современных правонарушителей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беспринципность действий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Мошенники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помощью психологического манипулирования заставляют людей делать то, что они делать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собирались, обманным путём выманивая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них последние сбережения, заставляя брать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себя кабальные кредитные обязательства. 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Ключевым фактором, способствовавшим совершению указанных преступлений, является низкий уровень правовой и финансовой грамотности населения. </a:t>
            </a:r>
          </a:p>
        </p:txBody>
      </p:sp>
      <p:pic>
        <p:nvPicPr>
          <p:cNvPr id="6" name="Picture 2" descr="C:\Users\Zvyagincev GO\Desktop\ПредупрежденИвооружен\origin_Moshenniki_kvarti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195" y="1492570"/>
            <a:ext cx="3479203" cy="4960766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1" y="732334"/>
            <a:ext cx="73907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Самым «действенным» способом мошенничества остаётся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обман на доверии. Суть социальной инженерии состоит в том, что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злоумышленник вводит в заблуждение жертву 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та выполняет его инструкции, сама отдаёт ему деньги либо пароль от личного кабинета в онлайн-банке.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1" y="186108"/>
            <a:ext cx="7390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endParaRPr lang="ru-RU" sz="1400" b="1" dirty="0"/>
          </a:p>
        </p:txBody>
      </p:sp>
      <p:pic>
        <p:nvPicPr>
          <p:cNvPr id="8" name="Picture 2" descr="http://post.mvd.ru/Session/515967-k1FB840jGgImmJF51i5d-kmbduce/MIME/INBOX-MM-1/1145-02-B/social-engineering-attacks-control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07843"/>
            <a:ext cx="3456384" cy="1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82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7066668" y="4187215"/>
            <a:ext cx="484632" cy="29336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057420" y="2230998"/>
            <a:ext cx="484632" cy="28041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3838" y="3501008"/>
            <a:ext cx="4793389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Поступил сомнительный звонок ? Вам необходимо:</a:t>
            </a:r>
          </a:p>
          <a:p>
            <a:pPr marL="12700" marR="12700" indent="-25400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прервать разговор и перезвонить тому, о ком идёт речь;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телефон от­ключён, связаться с его родственниками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и друзьями для уточнения информации;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разговор происходит якобы с представителем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правоохранительных органов, узнать, из какого 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он подразделения;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набрать «02» и уточнить в дежурной части названного 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Вам подразделения, действительно ли родствен­ник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туда доставлен.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8510" y="179460"/>
            <a:ext cx="7961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ТЕЛЕФОННОЕ МОШЕННИЧЕСТВО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3838" y="598147"/>
            <a:ext cx="479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Обман по телефону: «Меня задержали, но можно откупиться»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3838" y="857553"/>
            <a:ext cx="4793390" cy="233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0" algn="just">
              <a:lnSpc>
                <a:spcPts val="1640"/>
              </a:lnSpc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Вам звонят с незнакомого номера. Мошенник представ­ляется родственником или знакомым и взволнованным голосом сообщает, что задержан сотрудниками поли­ции и обвинён в совершении того или иного преступления. Это может быть ДТП, хранение оружия или наркотиков, нанесение тяжких телесных повреждений и даже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убий­ство. </a:t>
            </a:r>
          </a:p>
          <a:p>
            <a:pPr marL="12700" lvl="0" algn="just">
              <a:lnSpc>
                <a:spcPts val="164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Далее в разговор вступает якобы сотрудник полиции.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Он уверенным тоном заявляет, что уже не раз помо­гал людям таким образом. Для решения вопроса не­обходима определённая сумма денег, которую следует привезти в оговоренное место или передать какому-либо человеку.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3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0" t="4012" r="5773" b="20683"/>
          <a:stretch/>
        </p:blipFill>
        <p:spPr bwMode="auto">
          <a:xfrm>
            <a:off x="5824314" y="2567984"/>
            <a:ext cx="2950845" cy="157082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9" t="2022" r="5346" b="21186"/>
          <a:stretch/>
        </p:blipFill>
        <p:spPr bwMode="auto">
          <a:xfrm>
            <a:off x="5845580" y="4509120"/>
            <a:ext cx="2919355" cy="1672006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 cstate="print"/>
          <a:srcRect r="2886" b="19337"/>
          <a:stretch/>
        </p:blipFill>
        <p:spPr bwMode="auto">
          <a:xfrm>
            <a:off x="5824314" y="857553"/>
            <a:ext cx="2950845" cy="1323055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7826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196" y="747415"/>
            <a:ext cx="3652307" cy="22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0418" y="747414"/>
            <a:ext cx="23358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     Абонент получает сообщение на мобильный телефон: «У меня проблемы, кинь денег на этот номер. Мне не звони, перезвоню сам». Нередко добавляется обра­щение «мама», «друг» </a:t>
            </a:r>
            <a:b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или другие.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168" y="39371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Aft>
                <a:spcPts val="695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SMS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,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СООБЩЕНИЯ – ПРОСЬБА О ПОМОЩИ 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168" y="319969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ТЕЛЕФОННЫЙ НОМЕР – ГРАБИТЕЛЬ 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168" y="3608143"/>
            <a:ext cx="4595122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endParaRPr lang="ru-RU" sz="8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Вам приходит сообщение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предложением перезвонить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указанный номер мобильного телефона. Просьба может быть обоснована любой причиной – помощь другу, проблемы со связью или с Вашей банков­ской картой и другие. 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После набора номера Вас долго держат на линии. Когда это надоедает, Вы отключаетесь – и оказывается, что с Вашего счёта списаны крупные суммы.</a:t>
            </a:r>
          </a:p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8063" y="3822725"/>
            <a:ext cx="3199967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2700" marR="12700" lvl="0" indent="-254000" algn="just"/>
            <a:endParaRPr lang="ru-RU" sz="4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НА САМОМ ДЕЛЕ:</a:t>
            </a:r>
          </a:p>
          <a:p>
            <a:pPr marL="12700" marR="12700" lvl="0" indent="-254000" algn="just"/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Мошенники регистрируют сервис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платным звонком без предупреждения абонента о снятии пла­ты за звонок.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Будьте бдительны, совершая звонок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 чужой просьбе! </a:t>
            </a:r>
          </a:p>
        </p:txBody>
      </p:sp>
      <p:pic>
        <p:nvPicPr>
          <p:cNvPr id="8194" name="Picture 2" descr="C:\Users\Дежурный\Desktop\попал в бед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69" y="747415"/>
            <a:ext cx="2089342" cy="14102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1168" y="5638973"/>
            <a:ext cx="80868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</a:t>
            </a:r>
          </a:p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Единственный способ обезопасить себя от телефонных мошенников – это не звонить по незнакомым номерам!</a:t>
            </a:r>
          </a:p>
          <a:p>
            <a:pPr marL="12700" marR="12700" indent="-254000"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1169" y="2348473"/>
            <a:ext cx="45951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Пожилым людям, детям и подросткам следует объяс­нить, что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сообщения с незнакомых номеров реагировать нельзя, это могут быть мошенники!</a:t>
            </a:r>
          </a:p>
        </p:txBody>
      </p:sp>
    </p:spTree>
    <p:extLst>
      <p:ext uri="{BB962C8B-B14F-4D97-AF65-F5344CB8AC3E}">
        <p14:creationId xmlns:p14="http://schemas.microsoft.com/office/powerpoint/2010/main" xmlns="" val="224543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830" y="597505"/>
            <a:ext cx="7659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400" b="1" dirty="0">
                <a:latin typeface="Times New Roman"/>
              </a:rPr>
              <a:t>«ВЫИГРЫШ» В ЛОТЕРЕЮ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7829" y="980563"/>
            <a:ext cx="3790195" cy="2154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</a:rPr>
              <a:t>    </a:t>
            </a:r>
            <a:r>
              <a:rPr lang="ru-RU" sz="1200" dirty="0">
                <a:latin typeface="Times New Roman"/>
              </a:rPr>
              <a:t>Мошенники направляют </a:t>
            </a:r>
            <a:r>
              <a:rPr lang="ru-RU" sz="1200" dirty="0">
                <a:effectLst/>
                <a:latin typeface="Times New Roman"/>
              </a:rPr>
              <a:t>сообщения с неизвестных номеров о выигрыше с просьбой осуществить перевод денежных средств для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его получения либо вернуть якобы направленные (переведённые) ошибочно </a:t>
            </a:r>
            <a:br>
              <a:rPr lang="ru-RU" sz="1200" dirty="0">
                <a:effectLst/>
                <a:latin typeface="Times New Roman"/>
              </a:rPr>
            </a:br>
            <a:r>
              <a:rPr lang="ru-RU" sz="1200" dirty="0">
                <a:effectLst/>
                <a:latin typeface="Times New Roman"/>
              </a:rPr>
              <a:t>Вам денежные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средства.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Если раньше мошенники звонили людям                            по телефону и рассказывали о выигрыше в лотерее, потом посылали такую информацию в </a:t>
            </a:r>
            <a:r>
              <a:rPr lang="en-US" sz="1200" dirty="0">
                <a:latin typeface="Times New Roman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или по электронной почте, то сейчас им достаточно создать группу в социальной сети или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мессенджере – «клиенты» придут сами.</a:t>
            </a:r>
            <a:endParaRPr lang="ru-RU" sz="1200" dirty="0">
              <a:effectLst/>
            </a:endParaRPr>
          </a:p>
        </p:txBody>
      </p:sp>
      <p:pic>
        <p:nvPicPr>
          <p:cNvPr id="7170" name="Picture 2" descr="C:\Users\Дежурный\Desktop\Приз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0034" y="980563"/>
            <a:ext cx="3725079" cy="2154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598" y="3356992"/>
            <a:ext cx="78974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    </a:t>
            </a:r>
            <a:r>
              <a:rPr lang="ru-RU" sz="1200" dirty="0">
                <a:solidFill>
                  <a:srgbClr val="FF0000"/>
                </a:solidFill>
                <a:latin typeface="Times New Roman"/>
              </a:rPr>
              <a:t>Необходимо помнить, что человек не может выиграть приз, не участвуя в лотереях, родственники не будут отправлять сообщения с неизвестных номеров. Это обман. В этой связи не стоит отвечать на данные сообщения, </a:t>
            </a:r>
            <a:br>
              <a:rPr lang="ru-RU" sz="1200" dirty="0">
                <a:solidFill>
                  <a:srgbClr val="FF0000"/>
                </a:solidFill>
                <a:latin typeface="Times New Roman"/>
              </a:rPr>
            </a:br>
            <a:r>
              <a:rPr lang="ru-RU" sz="1200" dirty="0">
                <a:solidFill>
                  <a:srgbClr val="FF0000"/>
                </a:solidFill>
                <a:latin typeface="Times New Roman"/>
              </a:rPr>
              <a:t>а тем более отправлять информацию о своей банковской карте и переводить денежные средства!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7829" y="4274142"/>
            <a:ext cx="78672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«ОШИБОЧНЫЙ» ПЕРЕВОД СРЕДСТВ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3867" y="4801625"/>
            <a:ext cx="7944035" cy="859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Вам приходит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-сообщение о поступлении средств на счёт, переведённых с помощью услуги «Мобильный перевод» либо с терминала оплаты услуг. Сразу после этого поступает звонок и Вам сообщают, что на Ваш счёт ошибочно переведены деньги и просят вернуть их обратно тем же «Мобильным переводом» либо переве­сти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«правильный» номер. Вы переводите, после чего такая же сумма списывается с Вашего счёта.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2694" y="5791524"/>
            <a:ext cx="79552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Если Вас просят перевести якобы ошибочно переведённую сумму, посоветуйте с чеком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проведённой  операции обратиться в отделение банка. 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Отговорка, что «чек потерян» скорее всего свидетельствует о том, что с Вами общается мошенник.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601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59289" y="830268"/>
            <a:ext cx="7767673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algn="ctr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ДЕНЬГИ ЗА ОНЛАЙН-ОПРОС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A776B00-8535-4903-3B4E-B7C7BB801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236166"/>
            <a:ext cx="3434883" cy="2192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82E3BDDF-F7A4-D917-768D-9219C7F8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6" y="2996952"/>
            <a:ext cx="371253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180839" y="4149080"/>
            <a:ext cx="360347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</a:rPr>
              <a:t>     Мошенники звонят гражданам и сообщают,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они стали потерпевшими по уголовному делу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и им полагается адвокат. Его услуги якобы бесплатны, но нужно заплатить «госпошлину» – несколько тысяч рублей. Следует иметь в виду,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законом это не предусмотрено.</a:t>
            </a:r>
            <a:endParaRPr lang="ru-RU" sz="1200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9" y="3732467"/>
            <a:ext cx="345638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Бесплатный адвокат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5805264"/>
            <a:ext cx="78847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Если Вам предлагают просто так что-то очень выгодное, то скорее всего это обман. Не нужно верить таким предложениям.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9291" y="1236166"/>
            <a:ext cx="37248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/>
              </a:rPr>
              <a:t>     Мошенники предлагают ответить на несколько простых вопросов в Интернете, обещая выплатить баснословные деньги. Однако, чтобы их получить, нужно заплатить «комиссию». Естественно,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после этого никакие деньги участнику опроса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не приходят.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20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54226" y="3265593"/>
            <a:ext cx="423257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КОМПЕНСАЦИЯ </a:t>
            </a:r>
            <a:br>
              <a:rPr lang="ru-RU" sz="1400" b="1" dirty="0"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latin typeface="Times New Roman"/>
                <a:ea typeface="Calibri"/>
                <a:cs typeface="Times New Roman"/>
              </a:rPr>
              <a:t>ОТ «МИНФИНА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5330" y="4012274"/>
            <a:ext cx="354533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Обычно таким образом обманывают потерпевших  от преступлений. Им звонят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говорят, что правительством выделена значительная компенсация для тех, кто пострадал от финансовых пирамид и других мошенничеств. Но, чтобы получить деньги, нужно якобы заплатить 1% от суммы компенсации. 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802" y="6021288"/>
            <a:ext cx="80489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Необходимо помнить, что мошенники рассылают подобные </a:t>
            </a:r>
            <a:r>
              <a:rPr lang="ru-RU" sz="1200" dirty="0" err="1">
                <a:solidFill>
                  <a:srgbClr val="FF0000"/>
                </a:solidFill>
                <a:latin typeface="Times New Roman"/>
                <a:ea typeface="Calibri"/>
              </a:rPr>
              <a:t>фейковые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сообщения от различных государственных органов. Не поддавайтесь на их уловки!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02" y="3574338"/>
            <a:ext cx="3816424" cy="200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7802" y="1052736"/>
            <a:ext cx="38164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Мошенники в социальных сетях рассылают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фейковую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информацию, в которой сообщают гражданам, что им положены социальные выплаты, например, компенсация расходов на лекарства,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дальше предлагают пройти по указанной ссылке.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Зачастую злоумышленники пишут от первого лица: «Да, действительно вышел новый закон, я на себе проверил!». В доказательство прикладывают скриншоты с переводом денег от «Сбербанка».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Их цель, чтобы человек перешёл по ссылке на сайт,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названии которого иногда даже используется слово «Минздрав», и ввёл свои персональные данные.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4999252" y="1136128"/>
            <a:ext cx="3687547" cy="20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7802" y="548679"/>
            <a:ext cx="789463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КОМПЕНСАЦИЯ ОТ «МИНЗДРАВА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914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12650</TotalTime>
  <Words>1135</Words>
  <Application>Microsoft Office PowerPoint</Application>
  <PresentationFormat>Экран (4:3)</PresentationFormat>
  <Paragraphs>148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МОШЕННИЧЕСТВА, СВЯЗАННЫЕ С ПРОВЕДЕНИЕМ ЧАСТИЧНОЙ МОБИЛИЗАЦИИ  И СПЕЦИАЛЬНОЙ ВОЕННОЙ ОПЕРАЦИИ  </vt:lpstr>
      <vt:lpstr>МОШЕННИЧЕСТВО С БАНКОВСКИМИ КАРТАМИ 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Распространенные способы мошенничества</dc:title>
  <dc:creator>Zvyagincev GO</dc:creator>
  <cp:lastModifiedBy>Admin</cp:lastModifiedBy>
  <cp:revision>1630</cp:revision>
  <cp:lastPrinted>2022-11-16T16:13:35Z</cp:lastPrinted>
  <dcterms:created xsi:type="dcterms:W3CDTF">2022-04-08T07:35:34Z</dcterms:created>
  <dcterms:modified xsi:type="dcterms:W3CDTF">2024-03-28T05:46:23Z</dcterms:modified>
</cp:coreProperties>
</file>